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8" r:id="rId2"/>
    <p:sldId id="256" r:id="rId3"/>
    <p:sldId id="257" r:id="rId4"/>
    <p:sldId id="285" r:id="rId5"/>
    <p:sldId id="283" r:id="rId6"/>
    <p:sldId id="268" r:id="rId7"/>
    <p:sldId id="270" r:id="rId8"/>
    <p:sldId id="276" r:id="rId9"/>
    <p:sldId id="272" r:id="rId10"/>
    <p:sldId id="281" r:id="rId11"/>
    <p:sldId id="286" r:id="rId12"/>
    <p:sldId id="273" r:id="rId13"/>
    <p:sldId id="274" r:id="rId14"/>
    <p:sldId id="277" r:id="rId15"/>
    <p:sldId id="278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39" d="100"/>
          <a:sy n="139" d="100"/>
        </p:scale>
        <p:origin x="-120" y="-3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544709-AE1C-524B-A347-2FE63F8F32FE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05C700-002F-8B46-950A-6F8A48479D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5476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Black</a:t>
            </a:r>
            <a:r>
              <a:rPr lang="en-US" baseline="0" dirty="0" smtClean="0"/>
              <a:t> dots are inferred based on natural mortality of 17/110 and assuming October is post reproduction.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5C700-002F-8B46-950A-6F8A48479DE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060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Answer: fish,</a:t>
            </a:r>
            <a:r>
              <a:rPr lang="en-US" baseline="0" dirty="0" smtClean="0"/>
              <a:t> mammals, plants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5C700-002F-8B46-950A-6F8A48479DE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250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Answer: bacteria; humans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5C700-002F-8B46-950A-6F8A48479DE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250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5C700-002F-8B46-950A-6F8A48479DE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250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5C700-002F-8B46-950A-6F8A48479DE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1272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5C700-002F-8B46-950A-6F8A48479DE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2507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ANSWER:</a:t>
            </a:r>
            <a:r>
              <a:rPr lang="en-US" baseline="0" dirty="0" smtClean="0"/>
              <a:t> </a:t>
            </a:r>
            <a:r>
              <a:rPr lang="en-US" dirty="0" smtClean="0"/>
              <a:t>Lambda</a:t>
            </a:r>
            <a:r>
              <a:rPr lang="en-US" baseline="0" dirty="0" smtClean="0"/>
              <a:t> &gt; 1; r &gt; 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5C700-002F-8B46-950A-6F8A48479DE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2507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ANSWER:</a:t>
            </a:r>
            <a:r>
              <a:rPr lang="en-US" baseline="0" dirty="0" smtClean="0"/>
              <a:t> </a:t>
            </a:r>
            <a:r>
              <a:rPr lang="en-US" dirty="0" smtClean="0"/>
              <a:t>Lambda</a:t>
            </a:r>
            <a:r>
              <a:rPr lang="en-US" baseline="0" dirty="0" smtClean="0"/>
              <a:t> &gt; 1; r &gt; 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5C700-002F-8B46-950A-6F8A48479DE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250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31D2-4B69-1B4B-9937-C8E5CAA03C98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216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31D2-4B69-1B4B-9937-C8E5CAA03C98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866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31D2-4B69-1B4B-9937-C8E5CAA03C98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906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31D2-4B69-1B4B-9937-C8E5CAA03C98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09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31D2-4B69-1B4B-9937-C8E5CAA03C98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535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31D2-4B69-1B4B-9937-C8E5CAA03C98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684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31D2-4B69-1B4B-9937-C8E5CAA03C98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659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31D2-4B69-1B4B-9937-C8E5CAA03C98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611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31D2-4B69-1B4B-9937-C8E5CAA03C98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252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31D2-4B69-1B4B-9937-C8E5CAA03C98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97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31D2-4B69-1B4B-9937-C8E5CAA03C98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174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A31D2-4B69-1B4B-9937-C8E5CAA03C98}" type="datetimeFigureOut">
              <a:rPr lang="en-US" smtClean="0"/>
              <a:t>19-09-24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64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ir.library.oregonstate.edu/xmlui/handle/1957/51945" TargetMode="External"/><Relationship Id="rId4" Type="http://schemas.openxmlformats.org/officeDocument/2006/relationships/hyperlink" Target="https://www.youtube.com/watch?v=rDY0vs8WQnU" TargetMode="External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0.emf"/><Relationship Id="rId5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0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7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hyperlink" Target="http://ir.library.oregonstate.edu/xmlui/handle/1957/51945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hyperlink" Target="http://ir.library.oregonstate.edu/xmlui/handle/1957/51945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08-27 at 9.14.5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98" y="300096"/>
            <a:ext cx="8408972" cy="22399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816" y="27281"/>
            <a:ext cx="9125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Newcomb, HR. 1940. </a:t>
            </a:r>
            <a:r>
              <a:rPr lang="en-US" sz="1200" dirty="0" smtClean="0">
                <a:hlinkClick r:id="rId3"/>
              </a:rPr>
              <a:t>Ring-necked pheasant studies on Protection Island in the Strait of Juan de Fuca, Washington</a:t>
            </a:r>
            <a:r>
              <a:rPr lang="en-US" sz="1200" dirty="0" smtClean="0"/>
              <a:t>. MS thesis. Oregon State University.</a:t>
            </a:r>
            <a:endParaRPr lang="en-US" sz="1200" dirty="0"/>
          </a:p>
        </p:txBody>
      </p:sp>
      <p:sp>
        <p:nvSpPr>
          <p:cNvPr id="6" name="Rectangle 5"/>
          <p:cNvSpPr/>
          <p:nvPr/>
        </p:nvSpPr>
        <p:spPr>
          <a:xfrm>
            <a:off x="18816" y="2704175"/>
            <a:ext cx="9125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4"/>
              </a:rPr>
              <a:t>Video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442839"/>
            <a:ext cx="4553549" cy="341516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507834"/>
            <a:ext cx="19322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Photo credit: Lukasz Lukasik</a:t>
            </a:r>
            <a:endParaRPr lang="en-US" sz="1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53549" y="2704175"/>
            <a:ext cx="4590451" cy="306179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553549" y="5488971"/>
            <a:ext cx="18482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Photo credit: Andy Vernon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61213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689"/>
            <a:ext cx="8229600" cy="1143000"/>
          </a:xfrm>
        </p:spPr>
        <p:txBody>
          <a:bodyPr>
            <a:normAutofit/>
          </a:bodyPr>
          <a:lstStyle/>
          <a:p>
            <a:r>
              <a:rPr lang="en-US" u="sng" dirty="0" smtClean="0"/>
              <a:t>Exponential growth</a:t>
            </a:r>
            <a:endParaRPr lang="en-US" u="sng" dirty="0"/>
          </a:p>
        </p:txBody>
      </p:sp>
      <p:sp>
        <p:nvSpPr>
          <p:cNvPr id="7" name="Rectangle 6"/>
          <p:cNvSpPr/>
          <p:nvPr/>
        </p:nvSpPr>
        <p:spPr>
          <a:xfrm>
            <a:off x="5516745" y="1265843"/>
            <a:ext cx="333055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cs typeface="Times New Roman"/>
              </a:rPr>
              <a:t>The population is growing exponentially with time</a:t>
            </a:r>
          </a:p>
          <a:p>
            <a:pPr marL="285750" indent="-285750">
              <a:buFont typeface="Arial"/>
              <a:buChar char="•"/>
            </a:pPr>
            <a:endParaRPr lang="en-US" i="1" dirty="0">
              <a:latin typeface="Times New Roman"/>
              <a:cs typeface="Times New Roman"/>
            </a:endParaRPr>
          </a:p>
          <a:p>
            <a:endParaRPr lang="en-US" i="1" dirty="0" smtClean="0">
              <a:latin typeface="Times New Roman"/>
              <a:cs typeface="Times New Roman"/>
            </a:endParaRPr>
          </a:p>
          <a:p>
            <a:endParaRPr lang="en-US" i="1" dirty="0" smtClean="0">
              <a:latin typeface="Times New Roman"/>
              <a:cs typeface="Times New Roman"/>
            </a:endParaRPr>
          </a:p>
          <a:p>
            <a:endParaRPr lang="en-US" i="1" dirty="0" smtClean="0"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i="1" dirty="0" smtClean="0">
                <a:latin typeface="Times New Roman"/>
                <a:cs typeface="Times New Roman"/>
              </a:rPr>
              <a:t>r </a:t>
            </a:r>
            <a:r>
              <a:rPr lang="en-US" i="1" dirty="0">
                <a:latin typeface="Times New Roman"/>
                <a:cs typeface="Times New Roman"/>
              </a:rPr>
              <a:t>= </a:t>
            </a:r>
            <a:r>
              <a:rPr lang="en-US" i="1" dirty="0" smtClean="0">
                <a:latin typeface="Times New Roman"/>
                <a:cs typeface="Times New Roman"/>
              </a:rPr>
              <a:t>0.5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+mj-lt"/>
                <a:cs typeface="Times New Roman"/>
              </a:rPr>
              <a:t>What is the slope of the tangent line?</a:t>
            </a:r>
            <a:endParaRPr lang="en-US" dirty="0">
              <a:latin typeface="+mj-lt"/>
            </a:endParaRPr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334" y="1988584"/>
            <a:ext cx="2005067" cy="662619"/>
          </a:xfrm>
          <a:prstGeom prst="rect">
            <a:avLst/>
          </a:prstGeom>
        </p:spPr>
      </p:pic>
      <p:pic>
        <p:nvPicPr>
          <p:cNvPr id="9" name="Picture 8" descr="Exponential_Slope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39" y="1988585"/>
            <a:ext cx="5464285" cy="4098214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207" y="2009809"/>
            <a:ext cx="1235814" cy="24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913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24922" y="-124928"/>
            <a:ext cx="9268921" cy="6982928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latin typeface="Chalkduster"/>
                <a:cs typeface="Chalkduster"/>
              </a:rPr>
              <a:t>Solve </a:t>
            </a:r>
            <a:r>
              <a:rPr lang="en-US" sz="4800" dirty="0" err="1" smtClean="0">
                <a:latin typeface="Chalkduster"/>
                <a:cs typeface="Chalkduster"/>
              </a:rPr>
              <a:t>dN</a:t>
            </a:r>
            <a:r>
              <a:rPr lang="en-US" sz="4800" dirty="0" smtClean="0">
                <a:latin typeface="Chalkduster"/>
                <a:cs typeface="Chalkduster"/>
              </a:rPr>
              <a:t>/</a:t>
            </a:r>
            <a:r>
              <a:rPr lang="en-US" sz="4800" dirty="0" err="1" smtClean="0">
                <a:latin typeface="Chalkduster"/>
                <a:cs typeface="Chalkduster"/>
              </a:rPr>
              <a:t>dt</a:t>
            </a:r>
            <a:r>
              <a:rPr lang="en-US" sz="4800" dirty="0" smtClean="0">
                <a:latin typeface="Chalkduster"/>
                <a:cs typeface="Chalkduster"/>
              </a:rPr>
              <a:t> = </a:t>
            </a:r>
            <a:r>
              <a:rPr lang="en-US" sz="4800" dirty="0" err="1" smtClean="0">
                <a:latin typeface="Chalkduster"/>
                <a:cs typeface="Chalkduster"/>
              </a:rPr>
              <a:t>rN</a:t>
            </a:r>
            <a:endParaRPr lang="en-US" sz="4800" dirty="0">
              <a:latin typeface="Chalkduster"/>
              <a:cs typeface="Chalkduster"/>
            </a:endParaRPr>
          </a:p>
          <a:p>
            <a:pPr algn="ctr"/>
            <a:r>
              <a:rPr lang="en-US" sz="4800" dirty="0" smtClean="0">
                <a:latin typeface="Chalkduster"/>
                <a:cs typeface="Chalkduster"/>
              </a:rPr>
              <a:t>To get N(t) = N(0)</a:t>
            </a:r>
            <a:r>
              <a:rPr lang="en-US" sz="4800" dirty="0" err="1" smtClean="0">
                <a:latin typeface="Chalkduster"/>
                <a:cs typeface="Chalkduster"/>
              </a:rPr>
              <a:t>e</a:t>
            </a:r>
            <a:r>
              <a:rPr lang="en-US" sz="4800" baseline="30000" dirty="0" err="1" smtClean="0">
                <a:latin typeface="Chalkduster"/>
                <a:cs typeface="Chalkduster"/>
              </a:rPr>
              <a:t>rt</a:t>
            </a:r>
            <a:endParaRPr lang="en-US" sz="4800" baseline="30000" dirty="0">
              <a:latin typeface="Chalkduster"/>
              <a:cs typeface="Chalkduster"/>
            </a:endParaRPr>
          </a:p>
        </p:txBody>
      </p:sp>
    </p:spTree>
    <p:extLst>
      <p:ext uri="{BB962C8B-B14F-4D97-AF65-F5344CB8AC3E}">
        <p14:creationId xmlns:p14="http://schemas.microsoft.com/office/powerpoint/2010/main" val="2811049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6496"/>
            <a:ext cx="8229600" cy="36901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 smtClean="0"/>
              <a:t>Exponential growth in continuous time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33" y="2829954"/>
            <a:ext cx="2519452" cy="8326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7200" y="4490714"/>
            <a:ext cx="680735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i="1" dirty="0" smtClean="0">
                <a:latin typeface="Times New Roman"/>
                <a:cs typeface="Times New Roman"/>
              </a:rPr>
              <a:t>b</a:t>
            </a:r>
            <a:r>
              <a:rPr lang="en-US" sz="2400" dirty="0" smtClean="0"/>
              <a:t>: is the per capita birth</a:t>
            </a:r>
            <a:r>
              <a:rPr lang="en-US" sz="2400" i="1" dirty="0" smtClean="0"/>
              <a:t> rate </a:t>
            </a:r>
            <a:r>
              <a:rPr lang="en-US" sz="2400" dirty="0" smtClean="0"/>
              <a:t>(1/time) </a:t>
            </a:r>
          </a:p>
          <a:p>
            <a:pPr marL="285750" indent="-285750">
              <a:buFont typeface="Arial"/>
              <a:buChar char="•"/>
            </a:pPr>
            <a:r>
              <a:rPr lang="en-US" sz="2400" i="1" dirty="0" smtClean="0">
                <a:latin typeface="Times New Roman"/>
                <a:cs typeface="Times New Roman"/>
              </a:rPr>
              <a:t>d</a:t>
            </a:r>
            <a:r>
              <a:rPr lang="en-US" sz="2400" dirty="0" smtClean="0"/>
              <a:t>: is the per capita death </a:t>
            </a:r>
            <a:r>
              <a:rPr lang="en-US" sz="2400" i="1" dirty="0" smtClean="0"/>
              <a:t>rate </a:t>
            </a:r>
            <a:r>
              <a:rPr lang="en-US" sz="2400" dirty="0" smtClean="0"/>
              <a:t>(1/time)</a:t>
            </a:r>
          </a:p>
          <a:p>
            <a:pPr marL="285750" indent="-285750">
              <a:buFont typeface="Arial"/>
              <a:buChar char="•"/>
            </a:pPr>
            <a:r>
              <a:rPr lang="en-US" sz="2400" i="1" dirty="0" smtClean="0">
                <a:latin typeface="Times New Roman"/>
                <a:cs typeface="Times New Roman"/>
              </a:rPr>
              <a:t>r = b-d</a:t>
            </a:r>
            <a:r>
              <a:rPr lang="en-US" sz="2400" dirty="0" smtClean="0"/>
              <a:t>: intrinsic </a:t>
            </a:r>
            <a:r>
              <a:rPr lang="en-US" sz="2400" i="1" dirty="0" smtClean="0"/>
              <a:t>rate</a:t>
            </a:r>
            <a:r>
              <a:rPr lang="en-US" sz="2400" dirty="0" smtClean="0"/>
              <a:t> of natural increase</a:t>
            </a:r>
            <a:r>
              <a:rPr lang="en-US" sz="2400" i="1" dirty="0" smtClean="0"/>
              <a:t> </a:t>
            </a:r>
            <a:r>
              <a:rPr lang="en-US" sz="2400" dirty="0" smtClean="0"/>
              <a:t>(1/time)</a:t>
            </a:r>
            <a:endParaRPr lang="en-US" sz="2400" i="1" dirty="0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32" y="1599968"/>
            <a:ext cx="3353095" cy="801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0754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9559" y="1224387"/>
            <a:ext cx="2519452" cy="8326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1985" y="2631853"/>
            <a:ext cx="39542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>
                <a:latin typeface="+mj-lt"/>
                <a:cs typeface="Times New Roman"/>
              </a:rPr>
              <a:t>The population is increasing if </a:t>
            </a:r>
            <a:r>
              <a:rPr lang="en-US" sz="2400" dirty="0" smtClean="0">
                <a:latin typeface="Times New Roman"/>
                <a:cs typeface="Times New Roman"/>
              </a:rPr>
              <a:t>N</a:t>
            </a:r>
            <a:r>
              <a:rPr lang="en-US" sz="2400" baseline="-25000" dirty="0" smtClean="0">
                <a:latin typeface="Times New Roman"/>
                <a:cs typeface="Times New Roman"/>
              </a:rPr>
              <a:t>t+1 </a:t>
            </a:r>
            <a:r>
              <a:rPr lang="en-US" sz="2400" dirty="0" smtClean="0">
                <a:latin typeface="Times New Roman"/>
                <a:cs typeface="Times New Roman"/>
              </a:rPr>
              <a:t>&gt; </a:t>
            </a:r>
            <a:r>
              <a:rPr lang="en-US" sz="2400" dirty="0" err="1" smtClean="0">
                <a:latin typeface="Times New Roman"/>
                <a:cs typeface="Times New Roman"/>
              </a:rPr>
              <a:t>N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t</a:t>
            </a:r>
            <a:endParaRPr lang="en-US" sz="2400" baseline="-25000" dirty="0" smtClean="0"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endParaRPr lang="en-US" sz="2400" dirty="0" smtClean="0"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cs typeface="Times New Roman"/>
              </a:rPr>
              <a:t>For what values of </a:t>
            </a:r>
            <a:r>
              <a:rPr lang="en-US" sz="2400" dirty="0" err="1" smtClean="0">
                <a:cs typeface="Times New Roman"/>
              </a:rPr>
              <a:t>λ</a:t>
            </a:r>
            <a:r>
              <a:rPr lang="en-US" sz="2400" dirty="0" smtClean="0">
                <a:cs typeface="Times New Roman"/>
              </a:rPr>
              <a:t> does the population size increase?</a:t>
            </a:r>
          </a:p>
        </p:txBody>
      </p:sp>
      <p:pic>
        <p:nvPicPr>
          <p:cNvPr id="6" name="Picture 5" descr="latexit-drag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465" y="1534999"/>
            <a:ext cx="2103891" cy="3887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10596" y="189320"/>
            <a:ext cx="21297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/>
              <a:t>Discrete time</a:t>
            </a:r>
            <a:endParaRPr lang="en-US" sz="2800" u="sng" dirty="0"/>
          </a:p>
        </p:txBody>
      </p:sp>
      <p:sp>
        <p:nvSpPr>
          <p:cNvPr id="9" name="TextBox 8"/>
          <p:cNvSpPr txBox="1"/>
          <p:nvPr/>
        </p:nvSpPr>
        <p:spPr>
          <a:xfrm>
            <a:off x="5109559" y="183941"/>
            <a:ext cx="25966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/>
              <a:t>Continuous time</a:t>
            </a:r>
            <a:endParaRPr lang="en-US" sz="2800" u="sng" dirty="0"/>
          </a:p>
        </p:txBody>
      </p:sp>
      <p:sp>
        <p:nvSpPr>
          <p:cNvPr id="10" name="TextBox 9"/>
          <p:cNvSpPr txBox="1"/>
          <p:nvPr/>
        </p:nvSpPr>
        <p:spPr>
          <a:xfrm>
            <a:off x="4704642" y="2631853"/>
            <a:ext cx="39734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>
                <a:latin typeface="+mj-lt"/>
                <a:cs typeface="Times New Roman"/>
              </a:rPr>
              <a:t>The population is increasing if           &gt; 0</a:t>
            </a:r>
          </a:p>
          <a:p>
            <a:pPr marL="285750" indent="-285750">
              <a:buFont typeface="Arial"/>
              <a:buChar char="•"/>
            </a:pPr>
            <a:endParaRPr lang="en-US" sz="2400" dirty="0">
              <a:latin typeface="+mj-lt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latin typeface="+mj-lt"/>
                <a:cs typeface="Times New Roman"/>
              </a:rPr>
              <a:t>For what values of</a:t>
            </a:r>
            <a:r>
              <a:rPr lang="en-US" sz="2400" i="1" dirty="0" smtClean="0">
                <a:latin typeface="+mj-lt"/>
                <a:cs typeface="Times New Roman"/>
              </a:rPr>
              <a:t> </a:t>
            </a:r>
            <a:r>
              <a:rPr lang="en-US" sz="2400" i="1" dirty="0" smtClean="0">
                <a:latin typeface="Times New Roman"/>
                <a:cs typeface="Times New Roman"/>
              </a:rPr>
              <a:t>r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smtClean="0">
                <a:cs typeface="Times New Roman"/>
              </a:rPr>
              <a:t>does the population size increase?</a:t>
            </a:r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3376" y="3050842"/>
            <a:ext cx="544498" cy="44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5702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078" y="902307"/>
            <a:ext cx="2055733" cy="67936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1" y="3072348"/>
            <a:ext cx="480587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+mj-lt"/>
                <a:cs typeface="Times New Roman"/>
              </a:rPr>
              <a:t>Used for populations that have regular pulse </a:t>
            </a:r>
            <a:r>
              <a:rPr lang="en-US" sz="2400" dirty="0" smtClean="0">
                <a:latin typeface="+mj-lt"/>
                <a:cs typeface="Times New Roman"/>
              </a:rPr>
              <a:t>reproduction, e.g. pheasants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cs typeface="Times New Roman"/>
              </a:rPr>
              <a:t>The population is increasing if </a:t>
            </a:r>
            <a:r>
              <a:rPr lang="en-US" sz="2400" dirty="0">
                <a:latin typeface="Times New Roman"/>
                <a:cs typeface="Times New Roman"/>
              </a:rPr>
              <a:t>N</a:t>
            </a:r>
            <a:r>
              <a:rPr lang="en-US" sz="2400" baseline="-25000" dirty="0">
                <a:latin typeface="Times New Roman"/>
                <a:cs typeface="Times New Roman"/>
              </a:rPr>
              <a:t>t+1 </a:t>
            </a:r>
            <a:r>
              <a:rPr lang="en-US" sz="2400" dirty="0">
                <a:latin typeface="Times New Roman"/>
                <a:cs typeface="Times New Roman"/>
              </a:rPr>
              <a:t>&gt; </a:t>
            </a:r>
            <a:r>
              <a:rPr lang="en-US" sz="2400" dirty="0" err="1" smtClean="0">
                <a:latin typeface="Times New Roman"/>
                <a:cs typeface="Times New Roman"/>
              </a:rPr>
              <a:t>N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t</a:t>
            </a:r>
            <a:endParaRPr lang="en-US" sz="2400" dirty="0" smtClean="0">
              <a:latin typeface="Times New Roman"/>
              <a:cs typeface="Times New Roman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>
                <a:latin typeface="Times New Roman"/>
                <a:cs typeface="Times New Roman"/>
              </a:rPr>
              <a:t>λ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dirty="0">
                <a:latin typeface="+mj-lt"/>
                <a:cs typeface="Times New Roman"/>
              </a:rPr>
              <a:t>is </a:t>
            </a:r>
            <a:r>
              <a:rPr lang="en-US" sz="2400" dirty="0" smtClean="0">
                <a:latin typeface="+mj-lt"/>
                <a:cs typeface="Times New Roman"/>
              </a:rPr>
              <a:t>non-negative (positive or zero)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 smtClean="0">
                <a:latin typeface="+mj-lt"/>
                <a:cs typeface="Times New Roman"/>
              </a:rPr>
              <a:t>Popn</a:t>
            </a:r>
            <a:r>
              <a:rPr lang="en-US" sz="2400" dirty="0" smtClean="0">
                <a:latin typeface="+mj-lt"/>
                <a:cs typeface="Times New Roman"/>
              </a:rPr>
              <a:t> grows if </a:t>
            </a:r>
            <a:r>
              <a:rPr lang="en-US" sz="2400" dirty="0" err="1" smtClean="0">
                <a:latin typeface="Times New Roman"/>
                <a:cs typeface="Times New Roman"/>
              </a:rPr>
              <a:t>λ</a:t>
            </a:r>
            <a:r>
              <a:rPr lang="en-US" sz="2400" dirty="0" smtClean="0">
                <a:latin typeface="Times New Roman"/>
                <a:cs typeface="Times New Roman"/>
              </a:rPr>
              <a:t> &gt;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 smtClean="0">
                <a:latin typeface="Times New Roman"/>
                <a:cs typeface="Times New Roman"/>
              </a:rPr>
              <a:t>λ</a:t>
            </a:r>
            <a:r>
              <a:rPr lang="en-US" sz="2400" dirty="0" smtClean="0">
                <a:latin typeface="Times New Roman"/>
                <a:cs typeface="Times New Roman"/>
              </a:rPr>
              <a:t> = 1+b-d </a:t>
            </a:r>
            <a:r>
              <a:rPr lang="en-US" sz="2400" dirty="0" smtClean="0">
                <a:cs typeface="Times New Roman"/>
              </a:rPr>
              <a:t>and is called the finite rate of population growth</a:t>
            </a:r>
          </a:p>
        </p:txBody>
      </p:sp>
      <p:pic>
        <p:nvPicPr>
          <p:cNvPr id="6" name="Picture 5" descr="latexit-drag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670" y="1192908"/>
            <a:ext cx="2103891" cy="3887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64670" y="281343"/>
            <a:ext cx="21297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/>
              <a:t>Discrete time</a:t>
            </a:r>
            <a:endParaRPr lang="en-US" sz="2800" u="sng" dirty="0"/>
          </a:p>
        </p:txBody>
      </p:sp>
      <p:sp>
        <p:nvSpPr>
          <p:cNvPr id="9" name="TextBox 8"/>
          <p:cNvSpPr txBox="1"/>
          <p:nvPr/>
        </p:nvSpPr>
        <p:spPr>
          <a:xfrm>
            <a:off x="4805871" y="281343"/>
            <a:ext cx="25966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/>
              <a:t>Continuous time</a:t>
            </a:r>
            <a:endParaRPr lang="en-US" sz="2800" u="sng" dirty="0"/>
          </a:p>
        </p:txBody>
      </p:sp>
      <p:sp>
        <p:nvSpPr>
          <p:cNvPr id="10" name="TextBox 9"/>
          <p:cNvSpPr txBox="1"/>
          <p:nvPr/>
        </p:nvSpPr>
        <p:spPr>
          <a:xfrm>
            <a:off x="4701241" y="3079188"/>
            <a:ext cx="4551869" cy="4154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+mj-lt"/>
                <a:cs typeface="Times New Roman"/>
              </a:rPr>
              <a:t>Used for populations that reproduce continuously, e.g. bacteria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+mj-lt"/>
                <a:cs typeface="Times New Roman"/>
              </a:rPr>
              <a:t>The population is increasing if                  </a:t>
            </a:r>
            <a:r>
              <a:rPr lang="en-US" sz="2400" dirty="0" smtClean="0">
                <a:solidFill>
                  <a:schemeClr val="bg1"/>
                </a:solidFill>
                <a:latin typeface="+mj-lt"/>
                <a:cs typeface="Times New Roman"/>
              </a:rPr>
              <a:t> . </a:t>
            </a:r>
            <a:r>
              <a:rPr lang="en-US" sz="2400" dirty="0" smtClean="0">
                <a:latin typeface="+mj-lt"/>
                <a:cs typeface="Times New Roman"/>
              </a:rPr>
              <a:t>&gt; 0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i="1" dirty="0" smtClean="0">
                <a:latin typeface="Times New Roman"/>
                <a:cs typeface="Times New Roman"/>
              </a:rPr>
              <a:t>r </a:t>
            </a:r>
            <a:r>
              <a:rPr lang="en-US" sz="2400" dirty="0" smtClean="0">
                <a:latin typeface="+mj-lt"/>
                <a:cs typeface="Times New Roman"/>
              </a:rPr>
              <a:t>can be positive or negative</a:t>
            </a:r>
          </a:p>
          <a:p>
            <a:endParaRPr lang="en-US" sz="2400" dirty="0" smtClean="0">
              <a:latin typeface="+mj-lt"/>
              <a:cs typeface="Times New Roman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 smtClean="0">
                <a:latin typeface="+mj-lt"/>
                <a:cs typeface="Times New Roman"/>
              </a:rPr>
              <a:t>Popn</a:t>
            </a:r>
            <a:r>
              <a:rPr lang="en-US" sz="2400" dirty="0" smtClean="0">
                <a:latin typeface="+mj-lt"/>
                <a:cs typeface="Times New Roman"/>
              </a:rPr>
              <a:t> grows if r &gt; 0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i="1" dirty="0" smtClean="0">
                <a:latin typeface="Times New Roman"/>
                <a:cs typeface="Times New Roman"/>
              </a:rPr>
              <a:t>r</a:t>
            </a:r>
            <a:r>
              <a:rPr lang="en-US" sz="2400" dirty="0" smtClean="0">
                <a:latin typeface="Times New Roman"/>
                <a:cs typeface="Times New Roman"/>
              </a:rPr>
              <a:t> = </a:t>
            </a:r>
            <a:r>
              <a:rPr lang="en-US" sz="2400" i="1" dirty="0" smtClean="0">
                <a:latin typeface="Times New Roman"/>
                <a:cs typeface="Times New Roman"/>
              </a:rPr>
              <a:t>b</a:t>
            </a:r>
            <a:r>
              <a:rPr lang="en-US" sz="2400" dirty="0" smtClean="0">
                <a:latin typeface="Times New Roman"/>
                <a:cs typeface="Times New Roman"/>
              </a:rPr>
              <a:t>-</a:t>
            </a:r>
            <a:r>
              <a:rPr lang="en-US" sz="2400" i="1" dirty="0" smtClean="0">
                <a:latin typeface="Times New Roman"/>
                <a:cs typeface="Times New Roman"/>
              </a:rPr>
              <a:t>d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smtClean="0">
                <a:latin typeface="+mj-lt"/>
                <a:cs typeface="Times New Roman"/>
              </a:rPr>
              <a:t>and is called the </a:t>
            </a:r>
            <a:r>
              <a:rPr lang="en-US" sz="2400" dirty="0" err="1" smtClean="0">
                <a:latin typeface="+mj-lt"/>
                <a:cs typeface="Times New Roman"/>
              </a:rPr>
              <a:t>intristic</a:t>
            </a:r>
            <a:r>
              <a:rPr lang="en-US" sz="2400" dirty="0" smtClean="0">
                <a:latin typeface="+mj-lt"/>
                <a:cs typeface="Times New Roman"/>
              </a:rPr>
              <a:t> rate of natural increase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+mj-lt"/>
              <a:cs typeface="Times New Roman"/>
            </a:endParaRPr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719" y="4578421"/>
            <a:ext cx="544498" cy="446025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670" y="1807956"/>
            <a:ext cx="2082800" cy="4699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1241" y="1807956"/>
            <a:ext cx="26162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474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40484"/>
            <a:ext cx="8229600" cy="5785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 smtClean="0"/>
              <a:t>Summary</a:t>
            </a:r>
          </a:p>
          <a:p>
            <a:pPr marL="0" indent="0">
              <a:buNone/>
            </a:pPr>
            <a:endParaRPr lang="en-US" u="sng" dirty="0" smtClean="0"/>
          </a:p>
          <a:p>
            <a:r>
              <a:rPr lang="en-US" dirty="0" smtClean="0"/>
              <a:t>Exponential growth assumes that all individuals in the population have the same chance of dying and produce the same number of offspring. These do no change over time.</a:t>
            </a:r>
          </a:p>
          <a:p>
            <a:endParaRPr lang="en-US" dirty="0" smtClean="0"/>
          </a:p>
          <a:p>
            <a:r>
              <a:rPr lang="en-US" dirty="0" smtClean="0"/>
              <a:t>We can use the mathematical formulas to predict the size of the population in the future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653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5-08-27 at 9.08.0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2319"/>
            <a:ext cx="9144000" cy="54637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1111" y="6321778"/>
            <a:ext cx="833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Newcomb, HR. 1940. </a:t>
            </a:r>
            <a:r>
              <a:rPr lang="en-US" sz="1200" dirty="0" smtClean="0">
                <a:hlinkClick r:id="rId3"/>
              </a:rPr>
              <a:t>Ring-necked pheasant studies on Protection Island in the Strait of Juan de Fuca, Washington</a:t>
            </a:r>
            <a:r>
              <a:rPr lang="en-US" sz="1200" dirty="0" smtClean="0"/>
              <a:t>. MS thesis. Oregon State University.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823218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08-27 at 9.09.3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8674"/>
            <a:ext cx="9144000" cy="62826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1111" y="6321778"/>
            <a:ext cx="833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Newcomb, HR. 1940. </a:t>
            </a:r>
            <a:r>
              <a:rPr lang="en-US" sz="1200" dirty="0" smtClean="0">
                <a:hlinkClick r:id="rId3"/>
              </a:rPr>
              <a:t>Ring-necked pheasant studies on Protection Island in the Strait of Juan de Fuca, Washington</a:t>
            </a:r>
            <a:r>
              <a:rPr lang="en-US" sz="1200" dirty="0" smtClean="0"/>
              <a:t>. MS thesis. Oregon State University.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35166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9-09-20 at 12.37.0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668" y="3431810"/>
            <a:ext cx="6158437" cy="3282902"/>
          </a:xfrm>
          <a:prstGeom prst="rect">
            <a:avLst/>
          </a:prstGeom>
        </p:spPr>
      </p:pic>
      <p:pic>
        <p:nvPicPr>
          <p:cNvPr id="5" name="Picture 4" descr="Screen Shot 2019-09-20 at 12.37.2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824" y="0"/>
            <a:ext cx="5622457" cy="3357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792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500" y="254000"/>
            <a:ext cx="67310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706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6496"/>
            <a:ext cx="8229600" cy="573966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u="sng" dirty="0" smtClean="0"/>
              <a:t>Geometric growth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equations we have seen so far are called ‘discrete time’. This equation is appropriate for populations that have regular, pulse reproduction.</a:t>
            </a:r>
            <a:endParaRPr lang="en-US" dirty="0"/>
          </a:p>
          <a:p>
            <a:r>
              <a:rPr lang="en-US" dirty="0" smtClean="0"/>
              <a:t>For example, pheasants reproduce once per year in the summer.</a:t>
            </a:r>
          </a:p>
          <a:p>
            <a:r>
              <a:rPr lang="en-US" dirty="0" smtClean="0"/>
              <a:t>Can you think of examples of other species that reproduce like this?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161" y="1053370"/>
            <a:ext cx="2082800" cy="469900"/>
          </a:xfrm>
          <a:prstGeom prst="rect">
            <a:avLst/>
          </a:prstGeom>
        </p:spPr>
      </p:pic>
      <p:pic>
        <p:nvPicPr>
          <p:cNvPr id="5" name="Picture 4" descr="latexit-drag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862" y="1050863"/>
            <a:ext cx="2103891" cy="388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896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6496"/>
            <a:ext cx="8229600" cy="57396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 smtClean="0"/>
              <a:t>Exponential growth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Can you think of any species that reproduce continuously throughout the year?</a:t>
            </a:r>
          </a:p>
          <a:p>
            <a:endParaRPr lang="en-US" dirty="0"/>
          </a:p>
          <a:p>
            <a:r>
              <a:rPr lang="en-US" dirty="0" smtClean="0"/>
              <a:t>These species are better </a:t>
            </a:r>
            <a:r>
              <a:rPr lang="en-US" dirty="0" err="1" smtClean="0"/>
              <a:t>modelled</a:t>
            </a:r>
            <a:r>
              <a:rPr lang="en-US" dirty="0" smtClean="0"/>
              <a:t> with a continuous time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128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24922" y="-124928"/>
            <a:ext cx="9268921" cy="6982928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latin typeface="Chalkduster"/>
                <a:cs typeface="Chalkduster"/>
              </a:rPr>
              <a:t>Derive</a:t>
            </a:r>
            <a:r>
              <a:rPr lang="en-US" sz="4800" dirty="0" smtClean="0">
                <a:latin typeface="Chalkduster"/>
                <a:cs typeface="Chalkduster"/>
              </a:rPr>
              <a:t> </a:t>
            </a:r>
            <a:r>
              <a:rPr lang="en-US" sz="4800" dirty="0" err="1" smtClean="0">
                <a:latin typeface="Chalkduster"/>
                <a:cs typeface="Chalkduster"/>
              </a:rPr>
              <a:t>dN</a:t>
            </a:r>
            <a:r>
              <a:rPr lang="en-US" sz="4800" dirty="0" smtClean="0">
                <a:latin typeface="Chalkduster"/>
                <a:cs typeface="Chalkduster"/>
              </a:rPr>
              <a:t>/</a:t>
            </a:r>
            <a:r>
              <a:rPr lang="en-US" sz="4800" dirty="0" err="1" smtClean="0">
                <a:latin typeface="Chalkduster"/>
                <a:cs typeface="Chalkduster"/>
              </a:rPr>
              <a:t>dt</a:t>
            </a:r>
            <a:r>
              <a:rPr lang="en-US" sz="4800" dirty="0" smtClean="0">
                <a:latin typeface="Chalkduster"/>
                <a:cs typeface="Chalkduster"/>
              </a:rPr>
              <a:t> = </a:t>
            </a:r>
            <a:r>
              <a:rPr lang="en-US" sz="4800" dirty="0" err="1" smtClean="0">
                <a:latin typeface="Chalkduster"/>
                <a:cs typeface="Chalkduster"/>
              </a:rPr>
              <a:t>rN</a:t>
            </a:r>
            <a:endParaRPr lang="en-US" sz="4800" dirty="0">
              <a:latin typeface="Chalkduster"/>
              <a:cs typeface="Chalkduster"/>
            </a:endParaRPr>
          </a:p>
          <a:p>
            <a:pPr algn="ctr"/>
            <a:r>
              <a:rPr lang="en-US" sz="4800" dirty="0" smtClean="0">
                <a:latin typeface="Chalkduster"/>
                <a:cs typeface="Chalkduster"/>
              </a:rPr>
              <a:t>From</a:t>
            </a:r>
            <a:r>
              <a:rPr lang="en-US" sz="4800" dirty="0" smtClean="0">
                <a:latin typeface="Chalkduster"/>
                <a:cs typeface="Chalkduster"/>
              </a:rPr>
              <a:t> </a:t>
            </a:r>
            <a:r>
              <a:rPr lang="en-US" sz="4800" dirty="0" err="1" smtClean="0">
                <a:latin typeface="Chalkduster"/>
                <a:cs typeface="Chalkduster"/>
              </a:rPr>
              <a:t>N</a:t>
            </a:r>
            <a:r>
              <a:rPr lang="en-US" sz="4800" baseline="-25000" dirty="0" err="1" smtClean="0">
                <a:latin typeface="Chalkduster"/>
                <a:cs typeface="Chalkduster"/>
              </a:rPr>
              <a:t>t+</a:t>
            </a:r>
            <a:r>
              <a:rPr lang="en-US" sz="4800" baseline="-25000" dirty="0" err="1" smtClean="0">
                <a:latin typeface="Lucida Grande"/>
                <a:ea typeface="Lucida Grande"/>
                <a:cs typeface="Lucida Grande"/>
              </a:rPr>
              <a:t>Δ</a:t>
            </a:r>
            <a:r>
              <a:rPr lang="en-US" sz="4800" baseline="-25000" dirty="0" err="1" smtClean="0">
                <a:latin typeface="Chalkduster"/>
                <a:cs typeface="Chalkduster"/>
              </a:rPr>
              <a:t>t</a:t>
            </a:r>
            <a:r>
              <a:rPr lang="en-US" sz="4800" baseline="-25000" dirty="0" smtClean="0">
                <a:latin typeface="Chalkduster"/>
                <a:cs typeface="Chalkduster"/>
              </a:rPr>
              <a:t> </a:t>
            </a:r>
            <a:r>
              <a:rPr lang="en-US" sz="4800" dirty="0" smtClean="0">
                <a:latin typeface="Chalkduster"/>
                <a:cs typeface="Chalkduster"/>
              </a:rPr>
              <a:t>= </a:t>
            </a:r>
            <a:r>
              <a:rPr lang="en-US" sz="4800" dirty="0" err="1" smtClean="0">
                <a:latin typeface="Lucida Grande"/>
                <a:ea typeface="Lucida Grande"/>
                <a:cs typeface="Lucida Grande"/>
              </a:rPr>
              <a:t>λ</a:t>
            </a:r>
            <a:r>
              <a:rPr lang="en-US" sz="4800" dirty="0" err="1" smtClean="0">
                <a:latin typeface="Chalkduster"/>
                <a:ea typeface="Lucida Grande"/>
                <a:cs typeface="Chalkduster"/>
              </a:rPr>
              <a:t>N</a:t>
            </a:r>
            <a:r>
              <a:rPr lang="en-US" sz="4800" baseline="-25000" dirty="0" err="1" smtClean="0">
                <a:latin typeface="Chalkduster"/>
                <a:ea typeface="Lucida Grande"/>
                <a:cs typeface="Chalkduster"/>
              </a:rPr>
              <a:t>t</a:t>
            </a:r>
            <a:endParaRPr lang="en-US" sz="4800" dirty="0">
              <a:latin typeface="Chalkduster"/>
              <a:cs typeface="Chalkduster"/>
            </a:endParaRPr>
          </a:p>
        </p:txBody>
      </p:sp>
    </p:spTree>
    <p:extLst>
      <p:ext uri="{BB962C8B-B14F-4D97-AF65-F5344CB8AC3E}">
        <p14:creationId xmlns:p14="http://schemas.microsoft.com/office/powerpoint/2010/main" val="40502850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6496"/>
            <a:ext cx="8229600" cy="57396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 smtClean="0"/>
              <a:t>Exponential growth </a:t>
            </a:r>
            <a:r>
              <a:rPr lang="en-US" u="sng" dirty="0"/>
              <a:t>(</a:t>
            </a:r>
            <a:r>
              <a:rPr lang="en-US" u="sng" dirty="0" smtClean="0"/>
              <a:t>continuous time)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90" y="2854443"/>
            <a:ext cx="1193800" cy="9779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4714" y="1777225"/>
            <a:ext cx="59378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cs typeface="Times New Roman"/>
              </a:rPr>
              <a:t>Let</a:t>
            </a:r>
            <a:r>
              <a:rPr lang="en-US" sz="3200" i="1" dirty="0" smtClean="0">
                <a:latin typeface="Times New Roman"/>
                <a:cs typeface="Times New Roman"/>
              </a:rPr>
              <a:t> N</a:t>
            </a:r>
            <a:r>
              <a:rPr lang="en-US" sz="3200" dirty="0" smtClean="0">
                <a:latin typeface="Times New Roman"/>
                <a:cs typeface="Times New Roman"/>
              </a:rPr>
              <a:t>(</a:t>
            </a:r>
            <a:r>
              <a:rPr lang="en-US" sz="3200" i="1" dirty="0" smtClean="0">
                <a:latin typeface="Times New Roman"/>
                <a:cs typeface="Times New Roman"/>
              </a:rPr>
              <a:t>t</a:t>
            </a:r>
            <a:r>
              <a:rPr lang="en-US" sz="3200" dirty="0" smtClean="0">
                <a:latin typeface="Times New Roman"/>
                <a:cs typeface="Times New Roman"/>
              </a:rPr>
              <a:t>)</a:t>
            </a:r>
            <a:r>
              <a:rPr lang="en-US" sz="3200" dirty="0"/>
              <a:t> </a:t>
            </a:r>
            <a:r>
              <a:rPr lang="en-US" sz="3200" dirty="0" smtClean="0"/>
              <a:t>be the </a:t>
            </a:r>
            <a:r>
              <a:rPr lang="en-US" sz="3200" dirty="0" err="1" smtClean="0"/>
              <a:t>popn</a:t>
            </a:r>
            <a:r>
              <a:rPr lang="en-US" sz="3200" dirty="0" smtClean="0"/>
              <a:t> size at time </a:t>
            </a:r>
            <a:r>
              <a:rPr lang="en-US" sz="3200" i="1" dirty="0" smtClean="0">
                <a:latin typeface="Times New Roman"/>
                <a:cs typeface="Times New Roman"/>
              </a:rPr>
              <a:t>t</a:t>
            </a:r>
          </a:p>
          <a:p>
            <a:pPr marL="285750" indent="-285750">
              <a:buFont typeface="Arial"/>
              <a:buChar char="•"/>
            </a:pPr>
            <a:endParaRPr lang="en-US" sz="3200" dirty="0">
              <a:latin typeface="Times New Roman"/>
              <a:cs typeface="Times New Roman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10762" y="2607211"/>
            <a:ext cx="665088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200" dirty="0" smtClean="0"/>
              <a:t>The slope of a graph of population size versus time</a:t>
            </a:r>
          </a:p>
          <a:p>
            <a:pPr marL="285750" indent="-285750">
              <a:buFont typeface="Arial"/>
              <a:buChar char="•"/>
            </a:pPr>
            <a:endParaRPr lang="en-US" sz="3200" dirty="0" smtClean="0"/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The instantaneous rate of change in the </a:t>
            </a:r>
            <a:r>
              <a:rPr lang="en-US" sz="3200" dirty="0" err="1" smtClean="0"/>
              <a:t>popn</a:t>
            </a:r>
            <a:r>
              <a:rPr lang="en-US" sz="3200" dirty="0" smtClean="0"/>
              <a:t> size, </a:t>
            </a:r>
            <a:r>
              <a:rPr lang="en-US" sz="3200" i="1" dirty="0" smtClean="0">
                <a:latin typeface="Times New Roman"/>
                <a:cs typeface="Times New Roman"/>
              </a:rPr>
              <a:t>N</a:t>
            </a:r>
            <a:r>
              <a:rPr lang="en-US" sz="3200" dirty="0" smtClean="0"/>
              <a:t>(</a:t>
            </a:r>
            <a:r>
              <a:rPr lang="en-US" sz="3200" i="1" dirty="0" smtClean="0">
                <a:latin typeface="Times New Roman"/>
                <a:cs typeface="Times New Roman"/>
              </a:rPr>
              <a:t>t</a:t>
            </a:r>
            <a:r>
              <a:rPr lang="en-US" sz="320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65393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601</TotalTime>
  <Words>572</Words>
  <Application>Microsoft Macintosh PowerPoint</Application>
  <PresentationFormat>On-screen Show (4:3)</PresentationFormat>
  <Paragraphs>77</Paragraphs>
  <Slides>15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Exponential growth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Biology Department - Memorial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Amy Hurford</dc:creator>
  <cp:lastModifiedBy>Amy Hurford</cp:lastModifiedBy>
  <cp:revision>98</cp:revision>
  <dcterms:created xsi:type="dcterms:W3CDTF">2015-08-27T10:42:59Z</dcterms:created>
  <dcterms:modified xsi:type="dcterms:W3CDTF">2019-09-24T12:37:32Z</dcterms:modified>
</cp:coreProperties>
</file>

<file path=docProps/thumbnail.jpeg>
</file>